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358" r:id="rId2"/>
    <p:sldId id="259" r:id="rId3"/>
    <p:sldId id="335" r:id="rId4"/>
    <p:sldId id="336" r:id="rId5"/>
    <p:sldId id="337" r:id="rId6"/>
    <p:sldId id="338" r:id="rId7"/>
    <p:sldId id="361" r:id="rId8"/>
    <p:sldId id="360" r:id="rId9"/>
    <p:sldId id="258" r:id="rId10"/>
    <p:sldId id="363" r:id="rId11"/>
    <p:sldId id="260" r:id="rId12"/>
    <p:sldId id="263" r:id="rId13"/>
    <p:sldId id="302" r:id="rId14"/>
    <p:sldId id="301" r:id="rId15"/>
    <p:sldId id="267" r:id="rId16"/>
    <p:sldId id="304" r:id="rId17"/>
    <p:sldId id="305" r:id="rId18"/>
    <p:sldId id="266" r:id="rId19"/>
    <p:sldId id="362" r:id="rId20"/>
    <p:sldId id="32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5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80"/>
    <p:restoredTop sz="89072"/>
  </p:normalViewPr>
  <p:slideViewPr>
    <p:cSldViewPr snapToGrid="0" snapToObjects="1">
      <p:cViewPr varScale="1">
        <p:scale>
          <a:sx n="98" d="100"/>
          <a:sy n="98" d="100"/>
        </p:scale>
        <p:origin x="264" y="184"/>
      </p:cViewPr>
      <p:guideLst/>
    </p:cSldViewPr>
  </p:slideViewPr>
  <p:notesTextViewPr>
    <p:cViewPr>
      <p:scale>
        <a:sx n="70" d="100"/>
        <a:sy n="7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84B57-9AF5-B54E-8DD2-4B105FEE2158}" type="datetimeFigureOut">
              <a:rPr lang="en-US" smtClean="0"/>
              <a:t>5/16/19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32154-31EB-9D4F-ADFE-9E6B26784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39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BA891-BF74-E745-9954-B823F858CF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15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What concerns us are the naval terms. The US was pushing hard to seek ways to reduce Britain’s </a:t>
            </a:r>
            <a:r>
              <a:rPr lang="en-US" dirty="0" err="1"/>
              <a:t>seapower</a:t>
            </a:r>
            <a:r>
              <a:rPr lang="en-US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dirty="0"/>
              <a:t>Became increasingly clear that Britain would not be pushed on Wilson’s 2 </a:t>
            </a:r>
            <a:r>
              <a:rPr lang="en-US" dirty="0" err="1"/>
              <a:t>üoint</a:t>
            </a:r>
            <a:r>
              <a:rPr lang="en-US" dirty="0"/>
              <a:t> in his </a:t>
            </a:r>
            <a:r>
              <a:rPr lang="en-US" dirty="0" err="1"/>
              <a:t>famour</a:t>
            </a:r>
            <a:r>
              <a:rPr lang="en-US" dirty="0"/>
              <a:t> Fourteen Points.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would not give up our use of </a:t>
            </a:r>
            <a:r>
              <a:rPr lang="en-US" dirty="0" err="1"/>
              <a:t>seapower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What to do with the German ships?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2154-31EB-9D4F-ADFE-9E6B26784C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16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Hugo von </a:t>
            </a:r>
            <a:r>
              <a:rPr lang="en-US" dirty="0" err="1"/>
              <a:t>Meurer</a:t>
            </a:r>
            <a:r>
              <a:rPr lang="en-US" dirty="0"/>
              <a:t> met with Beatty on 14 / 15 November. He was told what needed to be done. There was no negotiation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2154-31EB-9D4F-ADFE-9E6B26784C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31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2154-31EB-9D4F-ADFE-9E6B26784C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3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did Reuter arrive at the decision?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2154-31EB-9D4F-ADFE-9E6B26784C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74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CURRENT BRITISH NAVY</a:t>
            </a:r>
          </a:p>
          <a:p>
            <a:endParaRPr lang="en-US" sz="1600" dirty="0"/>
          </a:p>
          <a:p>
            <a:r>
              <a:rPr lang="en-US" sz="1600" dirty="0"/>
              <a:t>DESTROYERS		6		</a:t>
            </a:r>
          </a:p>
          <a:p>
            <a:r>
              <a:rPr lang="en-US" sz="1600" dirty="0"/>
              <a:t>AIRCRAFT CARIERS		2 </a:t>
            </a:r>
          </a:p>
          <a:p>
            <a:r>
              <a:rPr lang="en-US" sz="1600" dirty="0"/>
              <a:t>AMPHIB ASSAULT SHIPS	2</a:t>
            </a:r>
          </a:p>
          <a:p>
            <a:r>
              <a:rPr lang="en-US" sz="1600" dirty="0"/>
              <a:t>SUBMARINES		10</a:t>
            </a:r>
          </a:p>
          <a:p>
            <a:r>
              <a:rPr lang="en-US" sz="1600" dirty="0"/>
              <a:t>FRIGATES			13	318,000 TONNES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2154-31EB-9D4F-ADFE-9E6B26784C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27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GERMAN – </a:t>
            </a:r>
          </a:p>
          <a:p>
            <a:endParaRPr lang="en-US" dirty="0"/>
          </a:p>
          <a:p>
            <a:r>
              <a:rPr lang="en-US" dirty="0"/>
              <a:t>BRITISH – </a:t>
            </a:r>
          </a:p>
          <a:p>
            <a:endParaRPr lang="en-US" dirty="0"/>
          </a:p>
          <a:p>
            <a:r>
              <a:rPr lang="en-US" dirty="0"/>
              <a:t>FRENCH – </a:t>
            </a:r>
          </a:p>
          <a:p>
            <a:endParaRPr lang="en-US" dirty="0"/>
          </a:p>
          <a:p>
            <a:r>
              <a:rPr lang="en-US" dirty="0"/>
              <a:t>AMERICAN – </a:t>
            </a:r>
          </a:p>
          <a:p>
            <a:endParaRPr lang="en-US" dirty="0"/>
          </a:p>
          <a:p>
            <a:r>
              <a:rPr lang="en-US" dirty="0"/>
              <a:t>ORCADIAN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2154-31EB-9D4F-ADFE-9E6B26784C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08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Käse’s</a:t>
            </a:r>
            <a:r>
              <a:rPr lang="en-US" dirty="0"/>
              <a:t> Tours of Berlin</a:t>
            </a:r>
          </a:p>
          <a:p>
            <a:pPr marL="171450" indent="-171450">
              <a:buFontTx/>
              <a:buChar char="-"/>
            </a:pPr>
            <a:r>
              <a:rPr lang="en-US" dirty="0"/>
              <a:t>Football</a:t>
            </a:r>
          </a:p>
          <a:p>
            <a:pPr marL="171450" indent="-171450">
              <a:buFontTx/>
              <a:buChar char="-"/>
            </a:pPr>
            <a:r>
              <a:rPr lang="en-US" dirty="0"/>
              <a:t>3 Day strike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2154-31EB-9D4F-ADFE-9E6B26784C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0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Von </a:t>
            </a:r>
            <a:r>
              <a:rPr lang="en-US" dirty="0" err="1"/>
              <a:t>Trotha</a:t>
            </a:r>
            <a:r>
              <a:rPr lang="en-US" dirty="0"/>
              <a:t> waiting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2154-31EB-9D4F-ADFE-9E6B26784C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93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We have Bob </a:t>
            </a:r>
            <a:r>
              <a:rPr lang="en-US" dirty="0" err="1"/>
              <a:t>McCrone</a:t>
            </a:r>
            <a:r>
              <a:rPr lang="en-US" dirty="0"/>
              <a:t> </a:t>
            </a:r>
            <a:r>
              <a:rPr lang="en-US" dirty="0" err="1"/>
              <a:t>younest</a:t>
            </a:r>
            <a:r>
              <a:rPr lang="en-US" dirty="0"/>
              <a:t> daughter her today, Helena Young. She remembers Tom McKenzie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2154-31EB-9D4F-ADFE-9E6B26784C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35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2154-31EB-9D4F-ADFE-9E6B26784C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1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While Germany traditionally land-based power, Kaiser Wilhelm was always jealous of Victoria’s navy and the freedom of </a:t>
            </a:r>
            <a:r>
              <a:rPr lang="en-US" dirty="0" err="1"/>
              <a:t>manoeuvre</a:t>
            </a:r>
            <a:r>
              <a:rPr lang="en-US" dirty="0"/>
              <a:t> it gave her</a:t>
            </a:r>
          </a:p>
          <a:p>
            <a:pPr marL="171450" indent="-171450">
              <a:buFontTx/>
              <a:buChar char="-"/>
            </a:pPr>
            <a:r>
              <a:rPr lang="en-US" dirty="0"/>
              <a:t>Decided to build a fleet to challenge Britain’s dominance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As North Sea threat increased, Britain concentrated its resources: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Far East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Mediterranean 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By mid decade we were in a flat out race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Dreadnought changed the game but was too early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2154-31EB-9D4F-ADFE-9E6B26784C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63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-. Stephan has talked about the war at sea</a:t>
            </a:r>
          </a:p>
          <a:p>
            <a:pPr marL="171450" indent="-171450">
              <a:buFontTx/>
              <a:buChar char="-"/>
            </a:pPr>
            <a:r>
              <a:rPr lang="en-US" dirty="0"/>
              <a:t>Being confined to port was not the only cause for sinking morale.</a:t>
            </a:r>
          </a:p>
          <a:p>
            <a:pPr marL="171450" indent="-171450">
              <a:buFontTx/>
              <a:buChar char="-"/>
            </a:pPr>
            <a:r>
              <a:rPr lang="en-US" dirty="0"/>
              <a:t>Conditions were not good: social and physical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2154-31EB-9D4F-ADFE-9E6B26784C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14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final straw. The SPARK, was the navy’s plan for a last battle with the Royal Navy.</a:t>
            </a:r>
          </a:p>
          <a:p>
            <a:pPr marL="171450" indent="-171450">
              <a:buFontTx/>
              <a:buChar char="-"/>
            </a:pPr>
            <a:r>
              <a:rPr lang="en-US" dirty="0"/>
              <a:t>Scheer was scathing about the incident. In his mind this was the moment when control was lost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2154-31EB-9D4F-ADFE-9E6B26784C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6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-The unrest comes ashore and one by one the ships come under revolutionary control.</a:t>
            </a:r>
          </a:p>
          <a:p>
            <a:pPr marL="171450" indent="-171450">
              <a:buFontTx/>
              <a:buChar char="-"/>
            </a:pPr>
            <a:r>
              <a:rPr lang="en-US" dirty="0"/>
              <a:t>Postcard shows red flags painted on to König Albert.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2154-31EB-9D4F-ADFE-9E6B26784C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84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 But the real mistake was to separate one squadron – the 3</a:t>
            </a:r>
            <a:r>
              <a:rPr lang="en-US" baseline="30000" dirty="0"/>
              <a:t>rd</a:t>
            </a:r>
            <a:r>
              <a:rPr lang="en-US" dirty="0"/>
              <a:t> -  and send its ships (Markgraf, </a:t>
            </a:r>
            <a:r>
              <a:rPr lang="en-US" dirty="0" err="1"/>
              <a:t>Prinzregent</a:t>
            </a:r>
            <a:r>
              <a:rPr lang="en-US" dirty="0"/>
              <a:t> </a:t>
            </a:r>
            <a:r>
              <a:rPr lang="en-US" dirty="0" err="1"/>
              <a:t>Luitpold</a:t>
            </a:r>
            <a:r>
              <a:rPr lang="en-US" dirty="0"/>
              <a:t>, </a:t>
            </a:r>
            <a:r>
              <a:rPr lang="en-US" dirty="0" err="1"/>
              <a:t>Große</a:t>
            </a:r>
            <a:r>
              <a:rPr lang="en-US" dirty="0"/>
              <a:t> </a:t>
            </a:r>
            <a:r>
              <a:rPr lang="en-US" dirty="0" err="1"/>
              <a:t>Kurfürst</a:t>
            </a:r>
            <a:r>
              <a:rPr lang="en-US" dirty="0"/>
              <a:t>, </a:t>
            </a:r>
            <a:r>
              <a:rPr lang="en-US" dirty="0" err="1"/>
              <a:t>Kronprinz</a:t>
            </a:r>
            <a:r>
              <a:rPr lang="en-US" dirty="0"/>
              <a:t> </a:t>
            </a:r>
            <a:r>
              <a:rPr lang="en-US" dirty="0" err="1"/>
              <a:t>Wilhem</a:t>
            </a:r>
            <a:r>
              <a:rPr lang="en-US" dirty="0"/>
              <a:t> and Bayern) to Kiel.</a:t>
            </a:r>
          </a:p>
          <a:p>
            <a:r>
              <a:rPr lang="en-US" dirty="0"/>
              <a:t>- Kiel was an industrial city, the </a:t>
            </a:r>
            <a:r>
              <a:rPr lang="en-US" dirty="0" err="1"/>
              <a:t>centre</a:t>
            </a:r>
            <a:r>
              <a:rPr lang="en-US" dirty="0"/>
              <a:t> for the war armaments industry (</a:t>
            </a:r>
            <a:r>
              <a:rPr lang="en-US" dirty="0" err="1"/>
              <a:t>Germanianwerft</a:t>
            </a:r>
            <a:r>
              <a:rPr lang="en-US" dirty="0"/>
              <a:t>, </a:t>
            </a:r>
            <a:r>
              <a:rPr lang="en-US" dirty="0" err="1"/>
              <a:t>Kaiserlichewerft</a:t>
            </a:r>
            <a:r>
              <a:rPr lang="en-US" dirty="0"/>
              <a:t>, </a:t>
            </a:r>
            <a:r>
              <a:rPr lang="en-US" dirty="0" err="1"/>
              <a:t>Friedrichort</a:t>
            </a:r>
            <a:r>
              <a:rPr lang="en-US" dirty="0"/>
              <a:t> </a:t>
            </a:r>
            <a:r>
              <a:rPr lang="en-US" dirty="0" err="1"/>
              <a:t>Torpedowerft</a:t>
            </a:r>
            <a:r>
              <a:rPr lang="en-US" dirty="0"/>
              <a:t>). Its workforce was highly </a:t>
            </a:r>
            <a:r>
              <a:rPr lang="en-US" dirty="0" err="1"/>
              <a:t>politicised</a:t>
            </a:r>
            <a:r>
              <a:rPr lang="en-US" dirty="0"/>
              <a:t>. Already May 1917, the left social Democrat Party (the USPD) had 1,000 membership &amp;B most shop stewards. </a:t>
            </a:r>
          </a:p>
          <a:p>
            <a:r>
              <a:rPr lang="en-US" dirty="0"/>
              <a:t>- New Garrison commander, </a:t>
            </a:r>
            <a:r>
              <a:rPr lang="en-US" dirty="0" err="1"/>
              <a:t>Souchon</a:t>
            </a:r>
            <a:r>
              <a:rPr lang="en-US" dirty="0"/>
              <a:t>, appeal for help was answered by the Government sending Gustav </a:t>
            </a:r>
            <a:r>
              <a:rPr lang="en-US" dirty="0" err="1"/>
              <a:t>Noske</a:t>
            </a:r>
            <a:r>
              <a:rPr lang="en-US" dirty="0"/>
              <a:t> to try to calm the situation in Kiel. It gave the impression of legitimacy.</a:t>
            </a:r>
          </a:p>
          <a:p>
            <a:r>
              <a:rPr lang="en-US" dirty="0"/>
              <a:t>- Kiel morphed the naval mutiny into revolution with the addition of </a:t>
            </a:r>
            <a:r>
              <a:rPr lang="en-US" dirty="0" err="1"/>
              <a:t>unionised</a:t>
            </a:r>
            <a:r>
              <a:rPr lang="en-US" dirty="0"/>
              <a:t> industrial political action.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2154-31EB-9D4F-ADFE-9E6B26784C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89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Kiel it spread to the other major seaports, Bremen, Hamburg, Lübeck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2154-31EB-9D4F-ADFE-9E6B26784C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41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the Armistice is signed in </a:t>
            </a:r>
            <a:r>
              <a:rPr lang="en-US" dirty="0" err="1"/>
              <a:t>Compiege</a:t>
            </a:r>
            <a:r>
              <a:rPr lang="en-US" dirty="0"/>
              <a:t> in one carriage, the Kaiser’s train takes him to the Netherlands. With 59 car loads of riches from the palaces.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2154-31EB-9D4F-ADFE-9E6B26784C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85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The eventual terms negotiated at Versailles were very tough, decided upon by the BIG THREE Lloyd George, Clemenceau and Wilson. </a:t>
            </a:r>
          </a:p>
          <a:p>
            <a:pPr marL="171450" indent="-171450">
              <a:buFontTx/>
              <a:buChar char="-"/>
            </a:pPr>
            <a:r>
              <a:rPr lang="en-US" dirty="0"/>
              <a:t>France’s losses had been appalling. </a:t>
            </a:r>
          </a:p>
          <a:p>
            <a:pPr marL="171450" indent="-171450">
              <a:buFontTx/>
              <a:buChar char="-"/>
            </a:pPr>
            <a:r>
              <a:rPr lang="en-US" dirty="0"/>
              <a:t>As Germany had in 1870, France now wanted to destroy Germany’s ability to wage war. </a:t>
            </a:r>
          </a:p>
          <a:p>
            <a:pPr marL="171450" indent="-171450">
              <a:buFontTx/>
              <a:buChar char="-"/>
            </a:pPr>
            <a:r>
              <a:rPr lang="en-US" dirty="0"/>
              <a:t>Foch predicted it would be a 20 year truce but by 1923 things were heading in the wrong direction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Germany could not keep up with the payments and so the Ruhr was occupied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2154-31EB-9D4F-ADFE-9E6B26784C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42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73D00-E8D7-CF4F-A412-4F169F2CC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A68F57-E1D2-2645-8C01-41BF0B2F7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38112-53D1-3A4C-8844-9BB6EAF0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93DD-5878-5846-951B-B32FD1203D46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FA438-17C9-6B49-983B-714EA181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D3091-7414-2842-A9FE-6C187A3A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224B-1D10-6A4C-B8B2-7967908A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3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7040C-7959-F841-BF69-DD7464089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EBED1-027C-EC4C-8571-91CA6F91C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BC5D0-F282-B54C-8188-656EA07B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93DD-5878-5846-951B-B32FD1203D46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D1879-F705-D446-8BBE-645712A1B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27598-A8B4-5848-A0A4-C1C8C9922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224B-1D10-6A4C-B8B2-7967908A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82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EC6A2-891E-284C-8707-2C91AD49CB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F0B132-BD61-AB4D-991A-884AF4087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0D04C-44F9-1A4F-BA1A-F31C61FDF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93DD-5878-5846-951B-B32FD1203D46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6AD46-422D-4C47-B32D-B755743F4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43A33-FCA8-764D-876C-11B4F51C6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224B-1D10-6A4C-B8B2-7967908A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4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BBBFD-FC75-4A43-8AD5-7524F98BD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B0426-A3A2-D542-83FB-A5FFE7469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93F71-DAF8-114A-B873-57E268704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93DD-5878-5846-951B-B32FD1203D46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8927C-DDCE-CB44-ABDD-257E29CD8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92D9F-A220-1542-9716-9F49D308A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224B-1D10-6A4C-B8B2-7967908A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73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B118-CFD8-704A-893C-7272DBCF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10591-0400-1540-A819-6093CC5C9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B19E0-9737-D24A-9086-60657EDF6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93DD-5878-5846-951B-B32FD1203D46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233EF-A55B-7146-B100-39A25C76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C02F9-6BD1-0F4F-9DF2-52CA07C51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224B-1D10-6A4C-B8B2-7967908A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2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0889E-8B49-C94E-A166-1B215318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3991D-04AB-AD44-918C-04E65F1DC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6860-23C5-AA44-AD79-1711EC132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5E47A-1AF0-5040-9004-7E142E0E5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93DD-5878-5846-951B-B32FD1203D46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D3DF7-BC48-4349-97AF-95457AE3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FE09C-600D-1045-98AE-36758B9F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224B-1D10-6A4C-B8B2-7967908A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2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2699C-91DE-B14F-8C78-E970EAA2F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E0D7C-C586-F043-84D6-D11D4E3F2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C55FF-F2E6-F14D-9B8C-16C2B6B6C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1DB331-6B5A-BF4D-BBC3-47A2ACF58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57E946-FB7C-0E41-91D6-082269CBD4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EFE353-D422-1445-815A-36361F6C1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93DD-5878-5846-951B-B32FD1203D46}" type="datetimeFigureOut">
              <a:rPr lang="en-US" smtClean="0"/>
              <a:t>5/16/19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6EA856-C88C-F44E-9F5C-96F89C78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D7CA8D-85D8-0942-9773-46922F8B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224B-1D10-6A4C-B8B2-7967908A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97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EC95-308A-D546-A2F7-47DAFEE07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5A266B-DCA8-4D42-8C77-71B50ABEC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93DD-5878-5846-951B-B32FD1203D46}" type="datetimeFigureOut">
              <a:rPr lang="en-US" smtClean="0"/>
              <a:t>5/16/19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5198E9-4779-6548-A57E-4CC8CCD72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4037E-4894-0447-B0EE-EBEC5502F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224B-1D10-6A4C-B8B2-7967908A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5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0CC848-AFEE-1E41-95C0-441772039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93DD-5878-5846-951B-B32FD1203D46}" type="datetimeFigureOut">
              <a:rPr lang="en-US" smtClean="0"/>
              <a:t>5/16/19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57E420-AF7A-3B44-AF3B-9162B14A2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2564A-C55E-F648-87E5-20D25486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224B-1D10-6A4C-B8B2-7967908A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11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BF406-926A-FA49-B887-C1AE0040E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90B60-2E97-7A4D-B745-FA7F59F3E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3C39F-B8AD-FA4E-845C-DCFA19B43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A5EE6-8002-FC41-B252-1BD2E0DA3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93DD-5878-5846-951B-B32FD1203D46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A5463-3059-8C4F-B4EA-5FD69A085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09BB0-7003-FF42-B4FB-5CD094526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224B-1D10-6A4C-B8B2-7967908A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69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ACDAF-761F-7B4B-842E-8BF044B7B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7AF23D-D2DC-044E-8AAC-7EAC25BD3B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B8D19-7C42-5347-8436-C2E32315C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280E4-9129-7E42-AB1E-E31A8798B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93DD-5878-5846-951B-B32FD1203D46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3C759-C2A4-564F-8640-0551461CD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F8ED0-95EA-DF4D-A293-B467B620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224B-1D10-6A4C-B8B2-7967908A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99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CD8157-BCF5-BF48-8777-DE52773AC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40F78-9D63-CF4C-B7BA-1F81C4E3C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08DE4-4B80-9147-A7C8-AD8A7C1EF5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F93DD-5878-5846-951B-B32FD1203D46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43B3F-F704-AA45-8544-0B08E805D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D85C4-2D1F-6045-BA64-22903ECE7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2224B-1D10-6A4C-B8B2-7967908A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4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7F2A9-085D-7542-AC99-3B81C72B15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THE GERMAN FLEET SCUTTLE, 1919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FC25A5-CCD4-3146-A98B-EBF03CF69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3960" y="3602038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ITS CONTEXT AND IMPACT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5EBE4D-B301-B048-B3D2-C2E926742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5978" y="4770226"/>
            <a:ext cx="3334439" cy="187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75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EE92-116C-E64F-B536-8003AD99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75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THE THORNY NAVAL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E40C5-2A49-0749-BC97-55751A091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4320"/>
            <a:ext cx="10515600" cy="46326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GENERAL TERMS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Freedom of the Seas an existential issue for the British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Eventually, </a:t>
            </a:r>
          </a:p>
          <a:p>
            <a:pPr lvl="2"/>
            <a:r>
              <a:rPr lang="en-US" sz="1600" dirty="0">
                <a:solidFill>
                  <a:schemeClr val="bg1"/>
                </a:solidFill>
              </a:rPr>
              <a:t>US drop Freedom of Seas position &amp; international agreements focus</a:t>
            </a:r>
          </a:p>
          <a:p>
            <a:pPr lvl="2"/>
            <a:r>
              <a:rPr lang="en-US" sz="1600" dirty="0">
                <a:solidFill>
                  <a:schemeClr val="bg1"/>
                </a:solidFill>
              </a:rPr>
              <a:t>British acceptance of Monroe doctrine and idea of League of Nations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THE FATE OF THE GERMAN NAVY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bg1"/>
                </a:solidFill>
              </a:rPr>
              <a:t>1. France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Symbolic destruction 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Redistribution with France receiving major boost in naval standing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bg1"/>
                </a:solidFill>
              </a:rPr>
              <a:t>2. United States  </a:t>
            </a:r>
            <a:endParaRPr lang="en-US" dirty="0">
              <a:solidFill>
                <a:schemeClr val="bg1"/>
              </a:solidFill>
            </a:endParaRPr>
          </a:p>
          <a:p>
            <a:pPr lvl="2"/>
            <a:r>
              <a:rPr lang="en-US" dirty="0">
                <a:solidFill>
                  <a:schemeClr val="bg1"/>
                </a:solidFill>
              </a:rPr>
              <a:t>Early promotion of destruction politically irreconcilable with Wilson’s new Navy position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Integration into USN difficult and would pull back a more technologically advanced navy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bg1"/>
                </a:solidFill>
              </a:rPr>
              <a:t>3. Great Britain</a:t>
            </a:r>
            <a:endParaRPr lang="en-US" dirty="0">
              <a:solidFill>
                <a:schemeClr val="bg1"/>
              </a:solidFill>
            </a:endParaRPr>
          </a:p>
          <a:p>
            <a:pPr lvl="2"/>
            <a:r>
              <a:rPr lang="en-US" dirty="0">
                <a:solidFill>
                  <a:schemeClr val="bg1"/>
                </a:solidFill>
              </a:rPr>
              <a:t>Beatty / Admiralty: Switched positions from destruction to integration based on the naval losses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Strong preference for surrender turned down. Internment put forward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A666DF-3A1A-094D-8FAB-EA79D3CF981D}"/>
              </a:ext>
            </a:extLst>
          </p:cNvPr>
          <p:cNvSpPr/>
          <p:nvPr/>
        </p:nvSpPr>
        <p:spPr>
          <a:xfrm>
            <a:off x="176269" y="220339"/>
            <a:ext cx="11780704" cy="64191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D55E6986-6CD6-B843-AFFB-9B82A7327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583" y="5963478"/>
            <a:ext cx="1833995" cy="10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01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EE92-116C-E64F-B536-8003AD99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LEAVING WILHELMSHAVEN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E40C5-2A49-0749-BC97-55751A091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897"/>
            <a:ext cx="4992757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All munitions off-loaded</a:t>
            </a:r>
          </a:p>
          <a:p>
            <a:r>
              <a:rPr lang="en-US" dirty="0">
                <a:solidFill>
                  <a:schemeClr val="bg1"/>
                </a:solidFill>
              </a:rPr>
              <a:t>Minimal Food and coal stocks</a:t>
            </a:r>
          </a:p>
          <a:p>
            <a:r>
              <a:rPr lang="en-US" dirty="0">
                <a:solidFill>
                  <a:schemeClr val="bg1"/>
                </a:solidFill>
              </a:rPr>
              <a:t>Minimally crewed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7CF033-9883-6B46-AE43-63295F8D6E70}"/>
              </a:ext>
            </a:extLst>
          </p:cNvPr>
          <p:cNvSpPr/>
          <p:nvPr/>
        </p:nvSpPr>
        <p:spPr>
          <a:xfrm>
            <a:off x="176269" y="220339"/>
            <a:ext cx="11780704" cy="64191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0B4E940F-1172-A84E-8CF3-CECA62427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583" y="5963478"/>
            <a:ext cx="1833995" cy="1031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198A5C-282E-BB48-AF40-F0BAEAF87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57" y="1903246"/>
            <a:ext cx="5703090" cy="35937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C39B01-A6E3-9E4B-AA53-13448919093D}"/>
              </a:ext>
            </a:extLst>
          </p:cNvPr>
          <p:cNvSpPr txBox="1"/>
          <p:nvPr/>
        </p:nvSpPr>
        <p:spPr>
          <a:xfrm>
            <a:off x="7771094" y="5621816"/>
            <a:ext cx="358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SMS - </a:t>
            </a:r>
            <a:r>
              <a:rPr lang="en-US" sz="1200" dirty="0">
                <a:solidFill>
                  <a:schemeClr val="bg1"/>
                </a:solidFill>
              </a:rPr>
              <a:t>, de-</a:t>
            </a:r>
            <a:r>
              <a:rPr lang="en-US" sz="1200" dirty="0" err="1">
                <a:solidFill>
                  <a:schemeClr val="bg1"/>
                </a:solidFill>
              </a:rPr>
              <a:t>ammunitioning</a:t>
            </a:r>
            <a:r>
              <a:rPr lang="en-US" sz="1200" dirty="0">
                <a:solidFill>
                  <a:schemeClr val="bg1"/>
                </a:solidFill>
              </a:rPr>
              <a:t>, Wilhelmshaven  </a:t>
            </a:r>
          </a:p>
        </p:txBody>
      </p:sp>
    </p:spTree>
    <p:extLst>
      <p:ext uri="{BB962C8B-B14F-4D97-AF65-F5344CB8AC3E}">
        <p14:creationId xmlns:p14="http://schemas.microsoft.com/office/powerpoint/2010/main" val="1297977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EE92-116C-E64F-B536-8003AD99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466" y="180383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ROSYTH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E40C5-2A49-0749-BC97-55751A091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96" y="2861943"/>
            <a:ext cx="5280325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Met by 250-strong allied Fleet – including American 6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BS and French ships.</a:t>
            </a:r>
          </a:p>
          <a:p>
            <a:r>
              <a:rPr lang="en-US" sz="2400" dirty="0">
                <a:solidFill>
                  <a:schemeClr val="bg1"/>
                </a:solidFill>
              </a:rPr>
              <a:t>Escorted into </a:t>
            </a:r>
            <a:r>
              <a:rPr lang="en-US" sz="2400" u="sng" dirty="0">
                <a:solidFill>
                  <a:schemeClr val="bg1"/>
                </a:solidFill>
              </a:rPr>
              <a:t>internment</a:t>
            </a:r>
            <a:r>
              <a:rPr lang="en-US" sz="2400" dirty="0">
                <a:solidFill>
                  <a:schemeClr val="bg1"/>
                </a:solidFill>
              </a:rPr>
              <a:t> (technically not a surrender) via Rosyth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438872-ED94-1D41-9AAB-91A4D5DFDF29}"/>
              </a:ext>
            </a:extLst>
          </p:cNvPr>
          <p:cNvSpPr/>
          <p:nvPr/>
        </p:nvSpPr>
        <p:spPr>
          <a:xfrm>
            <a:off x="176269" y="220339"/>
            <a:ext cx="11780704" cy="64191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0EDCB2A-52C7-C743-9929-BFA638042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583" y="5963478"/>
            <a:ext cx="1833995" cy="1031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B96CA-0EDB-B349-81EC-4E935C39E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580" y="1324144"/>
            <a:ext cx="5192486" cy="463933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C03EDA-4825-ED4C-B283-53C344B7BF2F}"/>
              </a:ext>
            </a:extLst>
          </p:cNvPr>
          <p:cNvSpPr txBox="1"/>
          <p:nvPr/>
        </p:nvSpPr>
        <p:spPr>
          <a:xfrm>
            <a:off x="8374267" y="6038463"/>
            <a:ext cx="358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HMS </a:t>
            </a:r>
            <a:r>
              <a:rPr lang="en-US" sz="1200" i="1" dirty="0">
                <a:solidFill>
                  <a:schemeClr val="bg1"/>
                </a:solidFill>
              </a:rPr>
              <a:t>Queen Elizabeth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76130B-8EE6-354E-8965-D077DBD87F6A}"/>
              </a:ext>
            </a:extLst>
          </p:cNvPr>
          <p:cNvSpPr/>
          <p:nvPr/>
        </p:nvSpPr>
        <p:spPr>
          <a:xfrm>
            <a:off x="236947" y="794121"/>
            <a:ext cx="1204825" cy="8190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2321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3F9B0-F513-624B-A801-C5D6ED6EE01C}"/>
              </a:ext>
            </a:extLst>
          </p:cNvPr>
          <p:cNvSpPr txBox="1"/>
          <p:nvPr/>
        </p:nvSpPr>
        <p:spPr>
          <a:xfrm flipH="1">
            <a:off x="236948" y="283057"/>
            <a:ext cx="120482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B7A5B0-1643-494F-85A3-8274E70FCEDC}"/>
              </a:ext>
            </a:extLst>
          </p:cNvPr>
          <p:cNvSpPr txBox="1"/>
          <p:nvPr/>
        </p:nvSpPr>
        <p:spPr>
          <a:xfrm>
            <a:off x="433281" y="782154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4272137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EE92-116C-E64F-B536-8003AD99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THE DECISION TO SCUTTLE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E40C5-2A49-0749-BC97-55751A091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856709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Reuter’s key assumptions: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Either terms rejected – war would be resumed. Ships would be seized.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Or terms would be signed – beneath the dignity of serving officers and ships surrendered to allies.</a:t>
            </a:r>
          </a:p>
          <a:p>
            <a:r>
              <a:rPr lang="en-US" dirty="0">
                <a:solidFill>
                  <a:schemeClr val="bg1"/>
                </a:solidFill>
              </a:rPr>
              <a:t>‘Standing orders’ Reuter anticipated British seizure at midday 21 June 1919 (the day he assumed the Peace terms were to be signed).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49B9BA-0489-1C4F-9CB4-86BEE777A73E}"/>
              </a:ext>
            </a:extLst>
          </p:cNvPr>
          <p:cNvSpPr/>
          <p:nvPr/>
        </p:nvSpPr>
        <p:spPr>
          <a:xfrm>
            <a:off x="176269" y="220339"/>
            <a:ext cx="11780704" cy="64191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D37C8BA5-8702-924F-A6B9-CAEDE9E57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583" y="5963478"/>
            <a:ext cx="1833995" cy="1031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F3FAA0-DC61-554B-A9D0-A4F83EE6E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198" y="2162124"/>
            <a:ext cx="2216399" cy="314641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383FCC-D2CE-0F41-A680-DE36937562E6}"/>
              </a:ext>
            </a:extLst>
          </p:cNvPr>
          <p:cNvSpPr txBox="1"/>
          <p:nvPr/>
        </p:nvSpPr>
        <p:spPr>
          <a:xfrm>
            <a:off x="7424276" y="5340861"/>
            <a:ext cx="1415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Ludwig von Reuter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0FAE47-9D0E-E849-9F93-809E55E6E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1944" y="2155144"/>
            <a:ext cx="2091547" cy="31464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C63ABB-C355-664F-B64B-1F06EF23BC83}"/>
              </a:ext>
            </a:extLst>
          </p:cNvPr>
          <p:cNvSpPr txBox="1"/>
          <p:nvPr/>
        </p:nvSpPr>
        <p:spPr>
          <a:xfrm>
            <a:off x="9712395" y="5340861"/>
            <a:ext cx="1415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Adolf von </a:t>
            </a:r>
            <a:r>
              <a:rPr lang="en-US" sz="1200" dirty="0" err="1">
                <a:solidFill>
                  <a:schemeClr val="bg1"/>
                </a:solidFill>
              </a:rPr>
              <a:t>Trotha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91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EE92-116C-E64F-B536-8003AD99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821" y="20762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THE NUMBERS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49B9BA-0489-1C4F-9CB4-86BEE777A73E}"/>
              </a:ext>
            </a:extLst>
          </p:cNvPr>
          <p:cNvSpPr/>
          <p:nvPr/>
        </p:nvSpPr>
        <p:spPr>
          <a:xfrm>
            <a:off x="176269" y="220339"/>
            <a:ext cx="11780704" cy="64191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D37C8BA5-8702-924F-A6B9-CAEDE9E57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583" y="5963478"/>
            <a:ext cx="1833995" cy="10316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0E23BC-B9D6-C442-BD6E-D32A8EBC68CA}"/>
              </a:ext>
            </a:extLst>
          </p:cNvPr>
          <p:cNvSpPr/>
          <p:nvPr/>
        </p:nvSpPr>
        <p:spPr>
          <a:xfrm>
            <a:off x="547887" y="2445602"/>
            <a:ext cx="1981200" cy="3512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INTERNED FLEET TONNAGE</a:t>
            </a:r>
          </a:p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08AB62-C7CD-6948-98AB-180EEE7DC5BB}"/>
              </a:ext>
            </a:extLst>
          </p:cNvPr>
          <p:cNvCxnSpPr>
            <a:cxnSpLocks/>
          </p:cNvCxnSpPr>
          <p:nvPr/>
        </p:nvCxnSpPr>
        <p:spPr>
          <a:xfrm>
            <a:off x="500743" y="6248401"/>
            <a:ext cx="1125819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CC34470-D610-6B44-94CC-531DEF5DA8C0}"/>
              </a:ext>
            </a:extLst>
          </p:cNvPr>
          <p:cNvSpPr/>
          <p:nvPr/>
        </p:nvSpPr>
        <p:spPr>
          <a:xfrm>
            <a:off x="2900704" y="2991605"/>
            <a:ext cx="1981200" cy="2915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TONNAGE SUNK</a:t>
            </a:r>
          </a:p>
          <a:p>
            <a:pPr algn="ctr"/>
            <a:endParaRPr lang="en-US" dirty="0"/>
          </a:p>
          <a:p>
            <a:pPr algn="ctr"/>
            <a:r>
              <a:rPr lang="en-US" sz="1600" dirty="0"/>
              <a:t>490 VS.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574636-82B9-234D-A4A7-80F05F26EDFA}"/>
              </a:ext>
            </a:extLst>
          </p:cNvPr>
          <p:cNvSpPr txBox="1"/>
          <p:nvPr/>
        </p:nvSpPr>
        <p:spPr>
          <a:xfrm>
            <a:off x="1118517" y="1725390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490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84BA66-BFBB-934A-893E-9521FDA1407A}"/>
              </a:ext>
            </a:extLst>
          </p:cNvPr>
          <p:cNvSpPr txBox="1"/>
          <p:nvPr/>
        </p:nvSpPr>
        <p:spPr>
          <a:xfrm>
            <a:off x="3346175" y="1745992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423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E01B7D-D605-A74B-A2CD-BD106615FA46}"/>
              </a:ext>
            </a:extLst>
          </p:cNvPr>
          <p:cNvSpPr/>
          <p:nvPr/>
        </p:nvSpPr>
        <p:spPr>
          <a:xfrm>
            <a:off x="5153378" y="5298118"/>
            <a:ext cx="1981200" cy="629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TONNAGE </a:t>
            </a:r>
          </a:p>
          <a:p>
            <a:pPr algn="ctr"/>
            <a:r>
              <a:rPr lang="en-US" sz="1600" dirty="0"/>
              <a:t>BEACHED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29FF0B-7211-3B43-B319-BAF70068DBD2}"/>
              </a:ext>
            </a:extLst>
          </p:cNvPr>
          <p:cNvSpPr txBox="1"/>
          <p:nvPr/>
        </p:nvSpPr>
        <p:spPr>
          <a:xfrm>
            <a:off x="5916856" y="172538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2967029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EE92-116C-E64F-B536-8003AD99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THE SCUTTLE’S IMMEDIATE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E40C5-2A49-0749-BC97-55751A091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Increased reparations</a:t>
            </a:r>
          </a:p>
          <a:p>
            <a:r>
              <a:rPr lang="en-US" dirty="0">
                <a:solidFill>
                  <a:schemeClr val="bg1"/>
                </a:solidFill>
              </a:rPr>
              <a:t>No legacy-ships before WW2 </a:t>
            </a:r>
          </a:p>
          <a:p>
            <a:r>
              <a:rPr lang="en-US" dirty="0">
                <a:solidFill>
                  <a:schemeClr val="bg1"/>
                </a:solidFill>
              </a:rPr>
              <a:t>German naval and military </a:t>
            </a:r>
            <a:r>
              <a:rPr lang="en-US" dirty="0" err="1">
                <a:solidFill>
                  <a:schemeClr val="bg1"/>
                </a:solidFill>
              </a:rPr>
              <a:t>honour</a:t>
            </a:r>
            <a:r>
              <a:rPr lang="en-US" dirty="0">
                <a:solidFill>
                  <a:schemeClr val="bg1"/>
                </a:solidFill>
              </a:rPr>
              <a:t> (the  ‘</a:t>
            </a:r>
            <a:r>
              <a:rPr lang="en-US" i="1" dirty="0">
                <a:solidFill>
                  <a:schemeClr val="bg1"/>
                </a:solidFill>
              </a:rPr>
              <a:t>stab in the back</a:t>
            </a:r>
            <a:r>
              <a:rPr lang="en-US" dirty="0">
                <a:solidFill>
                  <a:schemeClr val="bg1"/>
                </a:solidFill>
              </a:rPr>
              <a:t>’)</a:t>
            </a:r>
          </a:p>
          <a:p>
            <a:r>
              <a:rPr lang="en-US" dirty="0">
                <a:solidFill>
                  <a:schemeClr val="bg1"/>
                </a:solidFill>
              </a:rPr>
              <a:t>No substantive re-allocation of ships to France etc. </a:t>
            </a:r>
          </a:p>
          <a:p>
            <a:r>
              <a:rPr lang="en-US" dirty="0">
                <a:solidFill>
                  <a:schemeClr val="bg1"/>
                </a:solidFill>
              </a:rPr>
              <a:t>Conspiracy theories of collusion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4FB433-15F1-5149-9770-502512525C25}"/>
              </a:ext>
            </a:extLst>
          </p:cNvPr>
          <p:cNvSpPr/>
          <p:nvPr/>
        </p:nvSpPr>
        <p:spPr>
          <a:xfrm>
            <a:off x="176269" y="220339"/>
            <a:ext cx="11780704" cy="64191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64D9FF6B-1F5A-A54C-B75F-7AB84A4CA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583" y="5963478"/>
            <a:ext cx="1833995" cy="10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51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EE92-116C-E64F-B536-8003AD99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FROM THE FLOW TO P.O.W.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4FB433-15F1-5149-9770-502512525C25}"/>
              </a:ext>
            </a:extLst>
          </p:cNvPr>
          <p:cNvSpPr/>
          <p:nvPr/>
        </p:nvSpPr>
        <p:spPr>
          <a:xfrm>
            <a:off x="176269" y="220339"/>
            <a:ext cx="11780704" cy="64191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64D9FF6B-1F5A-A54C-B75F-7AB84A4CA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583" y="5963478"/>
            <a:ext cx="1833995" cy="1031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92D7DF-FEE0-7747-AF81-0FC370920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907" y="1481739"/>
            <a:ext cx="7505102" cy="469068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67284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4DC5E7-6027-E34F-8129-98049ED67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45" y="618801"/>
            <a:ext cx="11189351" cy="5622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91EE92-116C-E64F-B536-8003AD99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178" y="588776"/>
            <a:ext cx="10515600" cy="1325563"/>
          </a:xfrm>
        </p:spPr>
        <p:txBody>
          <a:bodyPr/>
          <a:lstStyle/>
          <a:p>
            <a:r>
              <a:rPr lang="en-US" b="1" dirty="0"/>
              <a:t>REPATRIATION</a:t>
            </a:r>
            <a:br>
              <a:rPr lang="en-US" b="1" dirty="0"/>
            </a:br>
            <a:r>
              <a:rPr lang="en-US" sz="3600" b="1" dirty="0"/>
              <a:t>31 January, 1919 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4FB433-15F1-5149-9770-502512525C25}"/>
              </a:ext>
            </a:extLst>
          </p:cNvPr>
          <p:cNvSpPr/>
          <p:nvPr/>
        </p:nvSpPr>
        <p:spPr>
          <a:xfrm>
            <a:off x="176269" y="220339"/>
            <a:ext cx="11780704" cy="64191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64D9FF6B-1F5A-A54C-B75F-7AB84A4CA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583" y="5963478"/>
            <a:ext cx="1833995" cy="10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42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EE92-116C-E64F-B536-8003AD99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THE GREATEST SALVAGE IN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E40C5-2A49-0749-BC97-55751A091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862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Low Admiralty expectations </a:t>
            </a:r>
          </a:p>
          <a:p>
            <a:r>
              <a:rPr lang="en-US" dirty="0">
                <a:solidFill>
                  <a:schemeClr val="bg1"/>
                </a:solidFill>
              </a:rPr>
              <a:t>Ernest Cox, Cox and </a:t>
            </a:r>
            <a:r>
              <a:rPr lang="en-US" dirty="0" err="1">
                <a:solidFill>
                  <a:schemeClr val="bg1"/>
                </a:solidFill>
              </a:rPr>
              <a:t>Danks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Robert </a:t>
            </a:r>
            <a:r>
              <a:rPr lang="en-US" dirty="0" err="1">
                <a:solidFill>
                  <a:schemeClr val="bg1"/>
                </a:solidFill>
              </a:rPr>
              <a:t>McCrone</a:t>
            </a:r>
            <a:r>
              <a:rPr lang="en-US" dirty="0">
                <a:solidFill>
                  <a:schemeClr val="bg1"/>
                </a:solidFill>
              </a:rPr>
              <a:t>, Metal Industries </a:t>
            </a:r>
          </a:p>
          <a:p>
            <a:r>
              <a:rPr lang="en-US" dirty="0">
                <a:solidFill>
                  <a:schemeClr val="bg1"/>
                </a:solidFill>
              </a:rPr>
              <a:t>Tom McKenzie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3614C9-AC40-3C4F-97F0-3C0E273740FF}"/>
              </a:ext>
            </a:extLst>
          </p:cNvPr>
          <p:cNvSpPr/>
          <p:nvPr/>
        </p:nvSpPr>
        <p:spPr>
          <a:xfrm>
            <a:off x="176269" y="220339"/>
            <a:ext cx="11780704" cy="64191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7F0E8064-A825-504A-9D79-6A9932D74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583" y="5963478"/>
            <a:ext cx="1833995" cy="1031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001789-2B84-0D43-9310-356384749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794" y="1835474"/>
            <a:ext cx="3721666" cy="355567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628AFC-9027-3844-B2C5-2B523B2F7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854" y="1835474"/>
            <a:ext cx="2666756" cy="355567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469004-C139-1741-B21F-0ADBBB4C2482}"/>
              </a:ext>
            </a:extLst>
          </p:cNvPr>
          <p:cNvSpPr txBox="1"/>
          <p:nvPr/>
        </p:nvSpPr>
        <p:spPr>
          <a:xfrm>
            <a:off x="5979741" y="5486094"/>
            <a:ext cx="358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Ernest Cox and Bob McKenzie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B1D90-EED8-584C-B7F6-9F21ACE54AE3}"/>
              </a:ext>
            </a:extLst>
          </p:cNvPr>
          <p:cNvSpPr txBox="1"/>
          <p:nvPr/>
        </p:nvSpPr>
        <p:spPr>
          <a:xfrm>
            <a:off x="9562447" y="5464344"/>
            <a:ext cx="358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Robert </a:t>
            </a:r>
            <a:r>
              <a:rPr lang="en-US" sz="1200" dirty="0" err="1">
                <a:solidFill>
                  <a:schemeClr val="bg1"/>
                </a:solidFill>
              </a:rPr>
              <a:t>McCrone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77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BA8D153-DEF7-8B4B-AEEE-29323B67C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THE GREATEST SALVAGE IN HISTORY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75C2C3-0ECA-844E-AB10-A123E6A05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2" y="1690689"/>
            <a:ext cx="6112042" cy="3754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EFC219-AB8C-CD46-8678-FB0A1A9FC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906" y="1690688"/>
            <a:ext cx="5570463" cy="372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65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EE92-116C-E64F-B536-8003AD99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THREAT TO BRITISH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MARITIME SEAPOWER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E40C5-2A49-0749-BC97-55751A091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4576"/>
            <a:ext cx="7545594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Germany traditionally a land-based power</a:t>
            </a:r>
          </a:p>
          <a:p>
            <a:r>
              <a:rPr lang="en-US" dirty="0">
                <a:solidFill>
                  <a:schemeClr val="bg1"/>
                </a:solidFill>
              </a:rPr>
              <a:t>Appointment of Alfred Tirpitz to lead his fleet building </a:t>
            </a:r>
            <a:r>
              <a:rPr lang="en-US" dirty="0" err="1">
                <a:solidFill>
                  <a:schemeClr val="bg1"/>
                </a:solidFill>
              </a:rPr>
              <a:t>programme</a:t>
            </a:r>
            <a:r>
              <a:rPr lang="en-US" dirty="0">
                <a:solidFill>
                  <a:schemeClr val="bg1"/>
                </a:solidFill>
              </a:rPr>
              <a:t>, Bernard von Bülow to manage the diplomatic front </a:t>
            </a:r>
          </a:p>
          <a:p>
            <a:r>
              <a:rPr lang="en-US" dirty="0">
                <a:solidFill>
                  <a:schemeClr val="bg1"/>
                </a:solidFill>
              </a:rPr>
              <a:t>Growing recognition of maritime threat: 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1902 Anglo-Japanese Alliance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Reduced Mediterranean naval threat &amp; Entente Cordiale</a:t>
            </a:r>
          </a:p>
          <a:p>
            <a:r>
              <a:rPr lang="en-US" dirty="0">
                <a:solidFill>
                  <a:schemeClr val="bg1"/>
                </a:solidFill>
              </a:rPr>
              <a:t>The Naval Arms Race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HMS </a:t>
            </a:r>
            <a:r>
              <a:rPr lang="en-US" i="1" dirty="0">
                <a:solidFill>
                  <a:schemeClr val="bg1"/>
                </a:solidFill>
              </a:rPr>
              <a:t>Dreadnought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1909 Naval Estimates</a:t>
            </a:r>
          </a:p>
          <a:p>
            <a:pPr lvl="3"/>
            <a:endParaRPr lang="en-US" dirty="0">
              <a:solidFill>
                <a:schemeClr val="bg1"/>
              </a:solidFill>
            </a:endParaRPr>
          </a:p>
          <a:p>
            <a:pPr lvl="3"/>
            <a:endParaRPr lang="en-US" dirty="0">
              <a:solidFill>
                <a:schemeClr val="bg1"/>
              </a:solidFill>
            </a:endParaRPr>
          </a:p>
          <a:p>
            <a:pPr lvl="3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7ABF20-501A-8A42-B92A-B1F758E67553}"/>
              </a:ext>
            </a:extLst>
          </p:cNvPr>
          <p:cNvSpPr/>
          <p:nvPr/>
        </p:nvSpPr>
        <p:spPr>
          <a:xfrm>
            <a:off x="176269" y="220339"/>
            <a:ext cx="11780704" cy="64191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4BC39851-35D4-BD40-B8BD-D5EDED36D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583" y="5963478"/>
            <a:ext cx="1833995" cy="1031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695BB7-CD74-0443-92EE-E9C09473B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968" y="369797"/>
            <a:ext cx="2366831" cy="26667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7B9FEB-18F2-C44E-8EB0-33E508CAD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728" y="3454778"/>
            <a:ext cx="2376072" cy="277001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01089C-FF3E-4E4B-8474-2059E3B1782B}"/>
              </a:ext>
            </a:extLst>
          </p:cNvPr>
          <p:cNvSpPr txBox="1"/>
          <p:nvPr/>
        </p:nvSpPr>
        <p:spPr>
          <a:xfrm>
            <a:off x="9432917" y="3088257"/>
            <a:ext cx="5048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Alfred von Tirpitz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D30949-6C78-164F-BF53-9A851813A606}"/>
              </a:ext>
            </a:extLst>
          </p:cNvPr>
          <p:cNvSpPr txBox="1"/>
          <p:nvPr/>
        </p:nvSpPr>
        <p:spPr>
          <a:xfrm>
            <a:off x="9667943" y="6263515"/>
            <a:ext cx="5048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Sir John Fisher</a:t>
            </a:r>
          </a:p>
        </p:txBody>
      </p:sp>
    </p:spTree>
    <p:extLst>
      <p:ext uri="{BB962C8B-B14F-4D97-AF65-F5344CB8AC3E}">
        <p14:creationId xmlns:p14="http://schemas.microsoft.com/office/powerpoint/2010/main" val="52870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49B9BA-0489-1C4F-9CB4-86BEE777A73E}"/>
              </a:ext>
            </a:extLst>
          </p:cNvPr>
          <p:cNvSpPr/>
          <p:nvPr/>
        </p:nvSpPr>
        <p:spPr>
          <a:xfrm>
            <a:off x="176269" y="220339"/>
            <a:ext cx="11780704" cy="64191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D37C8BA5-8702-924F-A6B9-CAEDE9E57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583" y="5963478"/>
            <a:ext cx="1833995" cy="1031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218137-B174-5541-87F0-A0FDD517F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100" y="1356954"/>
            <a:ext cx="3771086" cy="238102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B8D0E9-22F3-2149-A5D0-4706C962C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254" y="3903590"/>
            <a:ext cx="3765932" cy="214984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E53606-DB4B-3F48-A6D0-23FF733CE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1322" y="1359110"/>
            <a:ext cx="3773700" cy="472275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5B74E5F-79EE-2A4A-8BE1-931D3860F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778" y="42860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WAS IT WORTH IT?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7158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EE92-116C-E64F-B536-8003AD99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40" y="61735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GERMAN NAVAL UNREST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E40C5-2A49-0749-BC97-55751A091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1459" y="2373610"/>
            <a:ext cx="6547338" cy="4351338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Germany’s social divisions reflected in Navy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Food and working conditions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Rations Committees (</a:t>
            </a:r>
            <a:r>
              <a:rPr lang="en-US" i="1" dirty="0" err="1">
                <a:solidFill>
                  <a:schemeClr val="bg1"/>
                </a:solidFill>
              </a:rPr>
              <a:t>Menagekommittee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July film visit cancelled, 1 August 47 stokers walk off </a:t>
            </a:r>
            <a:r>
              <a:rPr lang="en-US" i="1" dirty="0" err="1">
                <a:solidFill>
                  <a:schemeClr val="bg1"/>
                </a:solidFill>
              </a:rPr>
              <a:t>Prinzregent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Luitpold</a:t>
            </a:r>
            <a:r>
              <a:rPr lang="en-US" dirty="0">
                <a:solidFill>
                  <a:schemeClr val="bg1"/>
                </a:solidFill>
              </a:rPr>
              <a:t>, 11 arrested.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Sept. execution of Albin </a:t>
            </a:r>
            <a:r>
              <a:rPr lang="en-US" dirty="0" err="1">
                <a:solidFill>
                  <a:schemeClr val="bg1"/>
                </a:solidFill>
              </a:rPr>
              <a:t>Köbis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i="1" dirty="0" err="1">
                <a:solidFill>
                  <a:schemeClr val="bg1"/>
                </a:solidFill>
              </a:rPr>
              <a:t>Prinzregent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Luitpold</a:t>
            </a:r>
            <a:r>
              <a:rPr lang="en-US" i="1" dirty="0">
                <a:solidFill>
                  <a:schemeClr val="bg1"/>
                </a:solidFill>
              </a:rPr>
              <a:t>)</a:t>
            </a:r>
            <a:r>
              <a:rPr lang="en-US" dirty="0">
                <a:solidFill>
                  <a:schemeClr val="bg1"/>
                </a:solidFill>
              </a:rPr>
              <a:t> &amp; Max </a:t>
            </a:r>
            <a:r>
              <a:rPr lang="en-US" dirty="0" err="1">
                <a:solidFill>
                  <a:schemeClr val="bg1"/>
                </a:solidFill>
              </a:rPr>
              <a:t>Reichpietsch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i="1" dirty="0">
                <a:solidFill>
                  <a:schemeClr val="bg1"/>
                </a:solidFill>
              </a:rPr>
              <a:t>Friedrich der </a:t>
            </a:r>
            <a:r>
              <a:rPr lang="en-US" i="1" dirty="0" err="1">
                <a:solidFill>
                  <a:schemeClr val="bg1"/>
                </a:solidFill>
              </a:rPr>
              <a:t>Große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F2C870-1C39-B34C-9098-9BE9C7B0C411}"/>
              </a:ext>
            </a:extLst>
          </p:cNvPr>
          <p:cNvSpPr/>
          <p:nvPr/>
        </p:nvSpPr>
        <p:spPr>
          <a:xfrm>
            <a:off x="176269" y="220339"/>
            <a:ext cx="11780704" cy="64191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5C9EA250-A35A-2445-A9DB-0A913E860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583" y="5963478"/>
            <a:ext cx="1833995" cy="1031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B332D0-C2E5-AA41-AAC9-82DE29215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4526" y="320402"/>
            <a:ext cx="1931670" cy="25755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2AF69E-1464-BD47-91ED-05248D94D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656" y="3135080"/>
            <a:ext cx="5029540" cy="3163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E21143-B4DE-EF4D-9985-7C32B964D185}"/>
              </a:ext>
            </a:extLst>
          </p:cNvPr>
          <p:cNvSpPr txBox="1"/>
          <p:nvPr/>
        </p:nvSpPr>
        <p:spPr>
          <a:xfrm>
            <a:off x="8418583" y="6312191"/>
            <a:ext cx="5048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Reichpietsch</a:t>
            </a:r>
            <a:r>
              <a:rPr lang="en-US" sz="1200" dirty="0">
                <a:solidFill>
                  <a:schemeClr val="bg1"/>
                </a:solidFill>
              </a:rPr>
              <a:t> and </a:t>
            </a:r>
            <a:r>
              <a:rPr lang="en-US" sz="1200" dirty="0" err="1">
                <a:solidFill>
                  <a:schemeClr val="bg1"/>
                </a:solidFill>
              </a:rPr>
              <a:t>Köbis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D5A9E-9B67-0641-9E8F-1EDCEDB14ACA}"/>
              </a:ext>
            </a:extLst>
          </p:cNvPr>
          <p:cNvSpPr txBox="1"/>
          <p:nvPr/>
        </p:nvSpPr>
        <p:spPr>
          <a:xfrm>
            <a:off x="10247506" y="2873562"/>
            <a:ext cx="5048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Richard </a:t>
            </a:r>
            <a:r>
              <a:rPr lang="en-US" sz="1200" dirty="0" err="1">
                <a:solidFill>
                  <a:schemeClr val="bg1"/>
                </a:solidFill>
              </a:rPr>
              <a:t>Linke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1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EE92-116C-E64F-B536-8003AD99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233" y="1393601"/>
            <a:ext cx="9374813" cy="1325563"/>
          </a:xfrm>
        </p:spPr>
        <p:txBody>
          <a:bodyPr/>
          <a:lstStyle/>
          <a:p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THE SPARK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E40C5-2A49-0749-BC97-55751A091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500" y="2817054"/>
            <a:ext cx="5810209" cy="4351338"/>
          </a:xfrm>
        </p:spPr>
        <p:txBody>
          <a:bodyPr>
            <a:normAutofit/>
          </a:bodyPr>
          <a:lstStyle/>
          <a:p>
            <a:pPr lvl="1"/>
            <a:r>
              <a:rPr lang="en-US" sz="2000" dirty="0">
                <a:solidFill>
                  <a:schemeClr val="bg1"/>
                </a:solidFill>
              </a:rPr>
              <a:t>Recall of submarine elements following US  pressure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Plan 19 plan for last sortie </a:t>
            </a:r>
          </a:p>
          <a:p>
            <a:pPr lvl="1"/>
            <a:r>
              <a:rPr lang="en-US" sz="2000" i="1" dirty="0">
                <a:solidFill>
                  <a:schemeClr val="bg1"/>
                </a:solidFill>
              </a:rPr>
              <a:t>UB.116 </a:t>
            </a:r>
            <a:r>
              <a:rPr lang="en-US" sz="2000" dirty="0">
                <a:solidFill>
                  <a:schemeClr val="bg1"/>
                </a:solidFill>
              </a:rPr>
              <a:t>sunk in Scapa as part of 30 sub deployment.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Refusal of orders from crews on </a:t>
            </a:r>
            <a:r>
              <a:rPr lang="en-US" sz="2000" i="1" dirty="0">
                <a:solidFill>
                  <a:schemeClr val="bg1"/>
                </a:solidFill>
              </a:rPr>
              <a:t>Thüringen</a:t>
            </a:r>
            <a:r>
              <a:rPr lang="en-US" sz="2000" dirty="0">
                <a:solidFill>
                  <a:schemeClr val="bg1"/>
                </a:solidFill>
              </a:rPr>
              <a:t> and </a:t>
            </a:r>
            <a:r>
              <a:rPr lang="en-US" sz="2000" i="1" dirty="0">
                <a:solidFill>
                  <a:schemeClr val="bg1"/>
                </a:solidFill>
              </a:rPr>
              <a:t>Helgoland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en-US" sz="2000" i="1" dirty="0">
                <a:solidFill>
                  <a:schemeClr val="bg1"/>
                </a:solidFill>
              </a:rPr>
              <a:t>U.135 </a:t>
            </a:r>
            <a:r>
              <a:rPr lang="en-US" sz="2000" dirty="0">
                <a:solidFill>
                  <a:schemeClr val="bg1"/>
                </a:solidFill>
              </a:rPr>
              <a:t>and 5 torpedo boats (</a:t>
            </a:r>
            <a:r>
              <a:rPr lang="en-US" sz="2000" i="1" dirty="0">
                <a:solidFill>
                  <a:schemeClr val="bg1"/>
                </a:solidFill>
              </a:rPr>
              <a:t>IV </a:t>
            </a:r>
            <a:r>
              <a:rPr lang="en-US" sz="2000" i="1" dirty="0" err="1">
                <a:solidFill>
                  <a:schemeClr val="bg1"/>
                </a:solidFill>
              </a:rPr>
              <a:t>Halbflotille</a:t>
            </a:r>
            <a:r>
              <a:rPr lang="en-US" sz="2000" dirty="0">
                <a:solidFill>
                  <a:schemeClr val="bg1"/>
                </a:solidFill>
              </a:rPr>
              <a:t>) sent. </a:t>
            </a:r>
            <a:r>
              <a:rPr lang="en-US" sz="2000" i="1" dirty="0">
                <a:solidFill>
                  <a:schemeClr val="bg1"/>
                </a:solidFill>
              </a:rPr>
              <a:t>B.97</a:t>
            </a:r>
            <a:r>
              <a:rPr lang="en-US" sz="2000" dirty="0">
                <a:solidFill>
                  <a:schemeClr val="bg1"/>
                </a:solidFill>
              </a:rPr>
              <a:t> about to fire when mutineers stand down.</a:t>
            </a:r>
          </a:p>
          <a:p>
            <a:pPr lvl="1"/>
            <a:endParaRPr lang="en-US" sz="20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F2C870-1C39-B34C-9098-9BE9C7B0C411}"/>
              </a:ext>
            </a:extLst>
          </p:cNvPr>
          <p:cNvSpPr/>
          <p:nvPr/>
        </p:nvSpPr>
        <p:spPr>
          <a:xfrm>
            <a:off x="176269" y="220339"/>
            <a:ext cx="11780704" cy="64191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5C9EA250-A35A-2445-A9DB-0A913E860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583" y="5963478"/>
            <a:ext cx="1833995" cy="1031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DF5CC9-59F6-824B-AE07-FF8C744A9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849" y="434451"/>
            <a:ext cx="4984984" cy="304778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9C11C2-5F1D-244C-86C3-C93F834D6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497" y="3809426"/>
            <a:ext cx="1668336" cy="24627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FC8E46-20E5-5746-AB25-5270A3890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3645" y="3833297"/>
            <a:ext cx="1493487" cy="2415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73CBF8-2868-FA4E-BB63-B249E52F5844}"/>
              </a:ext>
            </a:extLst>
          </p:cNvPr>
          <p:cNvSpPr/>
          <p:nvPr/>
        </p:nvSpPr>
        <p:spPr>
          <a:xfrm>
            <a:off x="246972" y="794121"/>
            <a:ext cx="1194800" cy="8190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2321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91E79B-6091-6B43-A7F4-729C5DFBE417}"/>
              </a:ext>
            </a:extLst>
          </p:cNvPr>
          <p:cNvSpPr txBox="1"/>
          <p:nvPr/>
        </p:nvSpPr>
        <p:spPr>
          <a:xfrm flipH="1">
            <a:off x="246972" y="292902"/>
            <a:ext cx="119161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CADCB-148B-AB4C-9EB8-79EC6F6E2388}"/>
              </a:ext>
            </a:extLst>
          </p:cNvPr>
          <p:cNvSpPr txBox="1"/>
          <p:nvPr/>
        </p:nvSpPr>
        <p:spPr>
          <a:xfrm>
            <a:off x="460396" y="831099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31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2A6AEB-7012-CC47-A51F-D4F802230E60}"/>
              </a:ext>
            </a:extLst>
          </p:cNvPr>
          <p:cNvSpPr txBox="1"/>
          <p:nvPr/>
        </p:nvSpPr>
        <p:spPr>
          <a:xfrm>
            <a:off x="8297132" y="6317333"/>
            <a:ext cx="5048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Scheer, </a:t>
            </a:r>
            <a:r>
              <a:rPr lang="en-US" sz="1200" dirty="0" err="1">
                <a:solidFill>
                  <a:schemeClr val="bg1"/>
                </a:solidFill>
              </a:rPr>
              <a:t>Levetzow</a:t>
            </a:r>
            <a:r>
              <a:rPr lang="en-US" sz="1200" dirty="0">
                <a:solidFill>
                  <a:schemeClr val="bg1"/>
                </a:solidFill>
              </a:rPr>
              <a:t> and Hipper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F2CD10-2DC5-9943-9C23-E825CC4E3602}"/>
              </a:ext>
            </a:extLst>
          </p:cNvPr>
          <p:cNvSpPr txBox="1"/>
          <p:nvPr/>
        </p:nvSpPr>
        <p:spPr>
          <a:xfrm>
            <a:off x="8444035" y="3479364"/>
            <a:ext cx="5048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SMS </a:t>
            </a:r>
            <a:r>
              <a:rPr lang="en-US" sz="1200" i="1" dirty="0">
                <a:solidFill>
                  <a:schemeClr val="bg1"/>
                </a:solidFill>
              </a:rPr>
              <a:t>Thüringen</a:t>
            </a:r>
            <a:r>
              <a:rPr lang="en-US" sz="1200" dirty="0">
                <a:solidFill>
                  <a:schemeClr val="bg1"/>
                </a:solidFill>
              </a:rPr>
              <a:t> and </a:t>
            </a:r>
            <a:r>
              <a:rPr lang="en-US" sz="1200" i="1" dirty="0">
                <a:solidFill>
                  <a:schemeClr val="bg1"/>
                </a:solidFill>
              </a:rPr>
              <a:t>U.116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945027-4218-0545-85B4-BC660E6A9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074" y="3815019"/>
            <a:ext cx="1529137" cy="247014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29830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EE92-116C-E64F-B536-8003AD99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635" y="230332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WILHELMSHAVEN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UNREST TO MUTINY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E40C5-2A49-0749-BC97-55751A091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97" y="3380362"/>
            <a:ext cx="6547338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Surrender &amp; return to shore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Mass walk off from battleships, 20,000 strong demonstrations.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Imperial flags lowered and red flags raised on all ships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Council of 21 elected with a 5 man Executive Council.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F2C870-1C39-B34C-9098-9BE9C7B0C411}"/>
              </a:ext>
            </a:extLst>
          </p:cNvPr>
          <p:cNvSpPr/>
          <p:nvPr/>
        </p:nvSpPr>
        <p:spPr>
          <a:xfrm>
            <a:off x="176269" y="220339"/>
            <a:ext cx="11780704" cy="64191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5C9EA250-A35A-2445-A9DB-0A913E860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583" y="5963478"/>
            <a:ext cx="1833995" cy="1031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BEC2A2-A7AE-654D-82C5-03EFDAE84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100" y="328150"/>
            <a:ext cx="3925659" cy="25620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D96EAE-55B1-164F-934B-111F4ED1E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7100" y="3338305"/>
            <a:ext cx="3925659" cy="294424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56BB5F-E363-7346-B551-E7EBCE65DEAF}"/>
              </a:ext>
            </a:extLst>
          </p:cNvPr>
          <p:cNvSpPr/>
          <p:nvPr/>
        </p:nvSpPr>
        <p:spPr>
          <a:xfrm>
            <a:off x="221957" y="794121"/>
            <a:ext cx="1217523" cy="8190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2321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0A8AE7-7D32-664B-A7EB-3FABF7077A49}"/>
              </a:ext>
            </a:extLst>
          </p:cNvPr>
          <p:cNvSpPr txBox="1"/>
          <p:nvPr/>
        </p:nvSpPr>
        <p:spPr>
          <a:xfrm flipH="1">
            <a:off x="228306" y="287588"/>
            <a:ext cx="120482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2329A-D4F7-2C4B-AA54-DF82F47D7F5A}"/>
              </a:ext>
            </a:extLst>
          </p:cNvPr>
          <p:cNvSpPr txBox="1"/>
          <p:nvPr/>
        </p:nvSpPr>
        <p:spPr>
          <a:xfrm>
            <a:off x="629009" y="772340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7E8312-CC7A-6F48-8DB3-32FC707EC996}"/>
              </a:ext>
            </a:extLst>
          </p:cNvPr>
          <p:cNvSpPr/>
          <p:nvPr/>
        </p:nvSpPr>
        <p:spPr>
          <a:xfrm>
            <a:off x="1566508" y="794121"/>
            <a:ext cx="1213851" cy="8190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2321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E9B1A8-4B37-7144-ABAF-FF9C5B1D6D41}"/>
              </a:ext>
            </a:extLst>
          </p:cNvPr>
          <p:cNvSpPr txBox="1"/>
          <p:nvPr/>
        </p:nvSpPr>
        <p:spPr>
          <a:xfrm flipH="1">
            <a:off x="1575535" y="270901"/>
            <a:ext cx="120482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4E1E68-A8F3-4440-AD6F-6A48DE3F22B4}"/>
              </a:ext>
            </a:extLst>
          </p:cNvPr>
          <p:cNvSpPr txBox="1"/>
          <p:nvPr/>
        </p:nvSpPr>
        <p:spPr>
          <a:xfrm>
            <a:off x="1944311" y="81080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ABDB79-D06C-8946-A5C8-22F55A5D9D30}"/>
              </a:ext>
            </a:extLst>
          </p:cNvPr>
          <p:cNvSpPr txBox="1"/>
          <p:nvPr/>
        </p:nvSpPr>
        <p:spPr>
          <a:xfrm>
            <a:off x="7619398" y="2890200"/>
            <a:ext cx="358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Postacr</a:t>
            </a:r>
            <a:r>
              <a:rPr lang="en-US" sz="1200" dirty="0">
                <a:solidFill>
                  <a:schemeClr val="bg1"/>
                </a:solidFill>
              </a:rPr>
              <a:t> of SMS </a:t>
            </a:r>
            <a:r>
              <a:rPr lang="en-US" sz="1200" i="1" dirty="0">
                <a:solidFill>
                  <a:schemeClr val="bg1"/>
                </a:solidFill>
              </a:rPr>
              <a:t>König Albert </a:t>
            </a:r>
            <a:r>
              <a:rPr lang="en-US" sz="1200" dirty="0">
                <a:solidFill>
                  <a:schemeClr val="bg1"/>
                </a:solidFill>
              </a:rPr>
              <a:t>bedecked with  red flags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112F86-C27B-A24F-90C3-2A3EF354E8CC}"/>
              </a:ext>
            </a:extLst>
          </p:cNvPr>
          <p:cNvSpPr txBox="1"/>
          <p:nvPr/>
        </p:nvSpPr>
        <p:spPr>
          <a:xfrm>
            <a:off x="8751374" y="6273430"/>
            <a:ext cx="358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Shore demonstration</a:t>
            </a:r>
          </a:p>
        </p:txBody>
      </p:sp>
    </p:spTree>
    <p:extLst>
      <p:ext uri="{BB962C8B-B14F-4D97-AF65-F5344CB8AC3E}">
        <p14:creationId xmlns:p14="http://schemas.microsoft.com/office/powerpoint/2010/main" val="2380248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EE92-116C-E64F-B536-8003AD99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009" y="2017560"/>
            <a:ext cx="5171271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KIEL – FRIEDEN UND BROT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E40C5-2A49-0749-BC97-55751A091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452" y="3598339"/>
            <a:ext cx="4462383" cy="435133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One battle squadron sent to Kiel to isolate it. Opposite effect.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 mutiny evolves into revolution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F2C870-1C39-B34C-9098-9BE9C7B0C411}"/>
              </a:ext>
            </a:extLst>
          </p:cNvPr>
          <p:cNvSpPr/>
          <p:nvPr/>
        </p:nvSpPr>
        <p:spPr>
          <a:xfrm>
            <a:off x="176269" y="220339"/>
            <a:ext cx="11780704" cy="64191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5C9EA250-A35A-2445-A9DB-0A913E860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583" y="5963478"/>
            <a:ext cx="1833995" cy="1031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AB73B0-12E0-A241-B215-779A0E5D7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078" y="1242189"/>
            <a:ext cx="3096667" cy="23225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853C3A-653B-744F-85A5-6C984A30C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9646" y="1242189"/>
            <a:ext cx="2847613" cy="379681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EF31C5-1BE5-5B48-9C5B-85E3188DED31}"/>
              </a:ext>
            </a:extLst>
          </p:cNvPr>
          <p:cNvSpPr/>
          <p:nvPr/>
        </p:nvSpPr>
        <p:spPr>
          <a:xfrm>
            <a:off x="208705" y="794121"/>
            <a:ext cx="1217523" cy="8190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2321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7749BB-1C87-0446-8520-925CFA709AF6}"/>
              </a:ext>
            </a:extLst>
          </p:cNvPr>
          <p:cNvSpPr txBox="1"/>
          <p:nvPr/>
        </p:nvSpPr>
        <p:spPr>
          <a:xfrm flipH="1">
            <a:off x="231320" y="289136"/>
            <a:ext cx="120482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EC3E5B-B6C2-374D-A9FE-506B45E57B10}"/>
              </a:ext>
            </a:extLst>
          </p:cNvPr>
          <p:cNvSpPr txBox="1"/>
          <p:nvPr/>
        </p:nvSpPr>
        <p:spPr>
          <a:xfrm>
            <a:off x="629009" y="772340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C6B17E-4265-E54E-8795-8D54137FCD06}"/>
              </a:ext>
            </a:extLst>
          </p:cNvPr>
          <p:cNvSpPr/>
          <p:nvPr/>
        </p:nvSpPr>
        <p:spPr>
          <a:xfrm>
            <a:off x="1566508" y="794121"/>
            <a:ext cx="1213851" cy="8190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2321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AEBD40-E538-1545-BF3D-C1DA73E7CED8}"/>
              </a:ext>
            </a:extLst>
          </p:cNvPr>
          <p:cNvSpPr txBox="1"/>
          <p:nvPr/>
        </p:nvSpPr>
        <p:spPr>
          <a:xfrm flipH="1">
            <a:off x="1575535" y="287588"/>
            <a:ext cx="120482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A843DE-E564-FE4B-A80F-249E749A4EA8}"/>
              </a:ext>
            </a:extLst>
          </p:cNvPr>
          <p:cNvSpPr txBox="1"/>
          <p:nvPr/>
        </p:nvSpPr>
        <p:spPr>
          <a:xfrm>
            <a:off x="1944311" y="81080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A2FEFB-5422-0448-939A-06A4EABEE759}"/>
              </a:ext>
            </a:extLst>
          </p:cNvPr>
          <p:cNvSpPr/>
          <p:nvPr/>
        </p:nvSpPr>
        <p:spPr>
          <a:xfrm>
            <a:off x="2891544" y="810808"/>
            <a:ext cx="1210179" cy="819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2321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0A6EF9-DD05-5D42-9007-A56CD974323D}"/>
              </a:ext>
            </a:extLst>
          </p:cNvPr>
          <p:cNvSpPr txBox="1"/>
          <p:nvPr/>
        </p:nvSpPr>
        <p:spPr>
          <a:xfrm flipH="1">
            <a:off x="2896899" y="287588"/>
            <a:ext cx="120482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10B4C0-7CDA-ED49-9316-A97CA5EF75CB}"/>
              </a:ext>
            </a:extLst>
          </p:cNvPr>
          <p:cNvSpPr txBox="1"/>
          <p:nvPr/>
        </p:nvSpPr>
        <p:spPr>
          <a:xfrm>
            <a:off x="3265675" y="82749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26234D-0A43-5E43-ABEF-36F4BFCD8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078" y="3904792"/>
            <a:ext cx="3134417" cy="217303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B12A81E-15B1-D24E-9536-93AB881D37A0}"/>
              </a:ext>
            </a:extLst>
          </p:cNvPr>
          <p:cNvSpPr txBox="1"/>
          <p:nvPr/>
        </p:nvSpPr>
        <p:spPr>
          <a:xfrm>
            <a:off x="9945506" y="5078307"/>
            <a:ext cx="358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Wilhelm </a:t>
            </a:r>
            <a:r>
              <a:rPr lang="en-US" sz="1200" dirty="0" err="1">
                <a:solidFill>
                  <a:schemeClr val="bg1"/>
                </a:solidFill>
              </a:rPr>
              <a:t>Souchin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2D8FD2-C03C-F943-BA3C-8DE34F7D4BF3}"/>
              </a:ext>
            </a:extLst>
          </p:cNvPr>
          <p:cNvSpPr txBox="1"/>
          <p:nvPr/>
        </p:nvSpPr>
        <p:spPr>
          <a:xfrm>
            <a:off x="5979659" y="3549190"/>
            <a:ext cx="358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Gusav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Noske</a:t>
            </a:r>
            <a:r>
              <a:rPr lang="en-US" sz="1200" dirty="0">
                <a:solidFill>
                  <a:schemeClr val="bg1"/>
                </a:solidFill>
              </a:rPr>
              <a:t> speaks to returning sailors</a:t>
            </a:r>
          </a:p>
        </p:txBody>
      </p:sp>
    </p:spTree>
    <p:extLst>
      <p:ext uri="{BB962C8B-B14F-4D97-AF65-F5344CB8AC3E}">
        <p14:creationId xmlns:p14="http://schemas.microsoft.com/office/powerpoint/2010/main" val="403152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EE92-116C-E64F-B536-8003AD99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69" y="22033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E40C5-2A49-0749-BC97-55751A091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3" y="417592"/>
            <a:ext cx="8246516" cy="1118269"/>
          </a:xfrm>
        </p:spPr>
        <p:txBody>
          <a:bodyPr>
            <a:normAutofit/>
          </a:bodyPr>
          <a:lstStyle/>
          <a:p>
            <a:pPr lvl="1"/>
            <a:r>
              <a:rPr lang="en-US" sz="2000" dirty="0">
                <a:solidFill>
                  <a:schemeClr val="bg1"/>
                </a:solidFill>
              </a:rPr>
              <a:t>Sailors and workers take the revolution through Germany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Prince Max von Baden announces Kaiser’s abdication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Republic declared in Berlin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F2C870-1C39-B34C-9098-9BE9C7B0C411}"/>
              </a:ext>
            </a:extLst>
          </p:cNvPr>
          <p:cNvSpPr/>
          <p:nvPr/>
        </p:nvSpPr>
        <p:spPr>
          <a:xfrm>
            <a:off x="176269" y="220339"/>
            <a:ext cx="11780704" cy="64191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5C9EA250-A35A-2445-A9DB-0A913E860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583" y="5963478"/>
            <a:ext cx="1833995" cy="10316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1C0483A-997C-144A-BE3F-BFDB45309390}"/>
              </a:ext>
            </a:extLst>
          </p:cNvPr>
          <p:cNvSpPr/>
          <p:nvPr/>
        </p:nvSpPr>
        <p:spPr>
          <a:xfrm>
            <a:off x="236947" y="794121"/>
            <a:ext cx="1204825" cy="8190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2321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7A7D5C-16B2-A34D-8E20-425C18BADEDD}"/>
              </a:ext>
            </a:extLst>
          </p:cNvPr>
          <p:cNvSpPr txBox="1"/>
          <p:nvPr/>
        </p:nvSpPr>
        <p:spPr>
          <a:xfrm flipH="1">
            <a:off x="236947" y="292175"/>
            <a:ext cx="120482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0523B7-FA73-FE42-96DE-A0F9162F09AC}"/>
              </a:ext>
            </a:extLst>
          </p:cNvPr>
          <p:cNvSpPr txBox="1"/>
          <p:nvPr/>
        </p:nvSpPr>
        <p:spPr>
          <a:xfrm>
            <a:off x="339863" y="776425"/>
            <a:ext cx="998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6-9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A477B2-02B9-0D42-A3B0-4AEEE5DF6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621" y="1831704"/>
            <a:ext cx="5163234" cy="38752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C6B4A5-B794-C24A-A9BE-221FF56F7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58" y="1810916"/>
            <a:ext cx="5116571" cy="388754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3520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EE92-116C-E64F-B536-8003AD99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69" y="22033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F2C870-1C39-B34C-9098-9BE9C7B0C411}"/>
              </a:ext>
            </a:extLst>
          </p:cNvPr>
          <p:cNvSpPr/>
          <p:nvPr/>
        </p:nvSpPr>
        <p:spPr>
          <a:xfrm>
            <a:off x="176269" y="220339"/>
            <a:ext cx="11780704" cy="64191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5C9EA250-A35A-2445-A9DB-0A913E860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583" y="5963478"/>
            <a:ext cx="1833995" cy="10316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1C0483A-997C-144A-BE3F-BFDB45309390}"/>
              </a:ext>
            </a:extLst>
          </p:cNvPr>
          <p:cNvSpPr/>
          <p:nvPr/>
        </p:nvSpPr>
        <p:spPr>
          <a:xfrm>
            <a:off x="236947" y="794121"/>
            <a:ext cx="1204825" cy="8190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2321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7A7D5C-16B2-A34D-8E20-425C18BADEDD}"/>
              </a:ext>
            </a:extLst>
          </p:cNvPr>
          <p:cNvSpPr txBox="1"/>
          <p:nvPr/>
        </p:nvSpPr>
        <p:spPr>
          <a:xfrm flipH="1">
            <a:off x="236948" y="291501"/>
            <a:ext cx="120482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0523B7-FA73-FE42-96DE-A0F9162F09AC}"/>
              </a:ext>
            </a:extLst>
          </p:cNvPr>
          <p:cNvSpPr txBox="1"/>
          <p:nvPr/>
        </p:nvSpPr>
        <p:spPr>
          <a:xfrm>
            <a:off x="434440" y="849778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11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90AE181-C124-184C-A2FF-33C7DEC89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069892"/>
            <a:ext cx="7146912" cy="615305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sz="2600" dirty="0">
                <a:solidFill>
                  <a:schemeClr val="bg1"/>
                </a:solidFill>
              </a:rPr>
              <a:t>The Armistice is signed in </a:t>
            </a:r>
            <a:r>
              <a:rPr lang="en-US" sz="2600" dirty="0" err="1">
                <a:solidFill>
                  <a:schemeClr val="bg1"/>
                </a:solidFill>
              </a:rPr>
              <a:t>Compiègne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The Kaiser heads to the Netherlands.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72B257-B8B6-CD46-A7BB-508CBF628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916" y="1474238"/>
            <a:ext cx="3032727" cy="43964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E4D1E1-B70D-9741-9B01-F98B18F6E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380" y="1464961"/>
            <a:ext cx="3206405" cy="440574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3B32336-E2D4-2C48-AFF9-5AA48ED0BEC8}"/>
              </a:ext>
            </a:extLst>
          </p:cNvPr>
          <p:cNvSpPr txBox="1"/>
          <p:nvPr/>
        </p:nvSpPr>
        <p:spPr>
          <a:xfrm>
            <a:off x="9113346" y="5900730"/>
            <a:ext cx="5048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The Kaiser in exile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BCF4B0-B6F9-0947-947A-A9868793587C}"/>
              </a:ext>
            </a:extLst>
          </p:cNvPr>
          <p:cNvSpPr txBox="1"/>
          <p:nvPr/>
        </p:nvSpPr>
        <p:spPr>
          <a:xfrm>
            <a:off x="4962916" y="5910009"/>
            <a:ext cx="5048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Compiègne</a:t>
            </a:r>
            <a:r>
              <a:rPr lang="en-US" sz="1200" dirty="0">
                <a:solidFill>
                  <a:schemeClr val="bg1"/>
                </a:solidFill>
              </a:rPr>
              <a:t> – Hope, Weygand, </a:t>
            </a:r>
            <a:r>
              <a:rPr lang="en-US" sz="1200" dirty="0" err="1">
                <a:solidFill>
                  <a:schemeClr val="bg1"/>
                </a:solidFill>
              </a:rPr>
              <a:t>Wemyss</a:t>
            </a:r>
            <a:r>
              <a:rPr lang="en-US" sz="1200" dirty="0">
                <a:solidFill>
                  <a:schemeClr val="bg1"/>
                </a:solidFill>
              </a:rPr>
              <a:t> &amp; Foch</a:t>
            </a:r>
          </a:p>
        </p:txBody>
      </p:sp>
    </p:spTree>
    <p:extLst>
      <p:ext uri="{BB962C8B-B14F-4D97-AF65-F5344CB8AC3E}">
        <p14:creationId xmlns:p14="http://schemas.microsoft.com/office/powerpoint/2010/main" val="1198440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EE92-116C-E64F-B536-8003AD99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VERSAILLES 1919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E40C5-2A49-0749-BC97-55751A091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821" y="1609163"/>
            <a:ext cx="4677579" cy="477782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18 Jan 1919 – 28 June 1919</a:t>
            </a:r>
          </a:p>
          <a:p>
            <a:r>
              <a:rPr lang="en-US" sz="2400" dirty="0">
                <a:solidFill>
                  <a:schemeClr val="bg1"/>
                </a:solidFill>
              </a:rPr>
              <a:t>run by the ‘Big Three’ (USA, Britain and France)</a:t>
            </a:r>
          </a:p>
          <a:p>
            <a:r>
              <a:rPr lang="en-US" sz="2400" dirty="0">
                <a:solidFill>
                  <a:schemeClr val="bg1"/>
                </a:solidFill>
              </a:rPr>
              <a:t>A temporary peace. Seeds of WW2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Occupation of the Ruhr 1923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Reparations postponement Treat of Lausanne 1932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1936 German occupation of the Rhineland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C1772-A3B0-0843-A752-5AE7AF949567}"/>
              </a:ext>
            </a:extLst>
          </p:cNvPr>
          <p:cNvSpPr/>
          <p:nvPr/>
        </p:nvSpPr>
        <p:spPr>
          <a:xfrm>
            <a:off x="176269" y="220339"/>
            <a:ext cx="11780704" cy="64191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C30947F8-D50A-7F4B-AC19-2F0EC7373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583" y="5963478"/>
            <a:ext cx="1833995" cy="1031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5502D2-7237-0149-9262-1F09BAA85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390" y="1609163"/>
            <a:ext cx="5640816" cy="429192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0CF8B2-4EC2-F340-82B9-955BF3A62F46}"/>
              </a:ext>
            </a:extLst>
          </p:cNvPr>
          <p:cNvSpPr txBox="1"/>
          <p:nvPr/>
        </p:nvSpPr>
        <p:spPr>
          <a:xfrm>
            <a:off x="7012354" y="5940389"/>
            <a:ext cx="5048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Lloyd George, Orlando, Clemenceau, Woodrow Wilson</a:t>
            </a:r>
          </a:p>
        </p:txBody>
      </p:sp>
    </p:spTree>
    <p:extLst>
      <p:ext uri="{BB962C8B-B14F-4D97-AF65-F5344CB8AC3E}">
        <p14:creationId xmlns:p14="http://schemas.microsoft.com/office/powerpoint/2010/main" val="1885205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20808</TotalTime>
  <Words>1314</Words>
  <Application>Microsoft Macintosh PowerPoint</Application>
  <PresentationFormat>Widescreen</PresentationFormat>
  <Paragraphs>229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Lucida Grande</vt:lpstr>
      <vt:lpstr>Office Theme</vt:lpstr>
      <vt:lpstr>THE GERMAN FLEET SCUTTLE, 1919</vt:lpstr>
      <vt:lpstr>THE THREAT TO BRITISH  MARITIME SEAPOWER</vt:lpstr>
      <vt:lpstr>GERMAN NAVAL UNREST </vt:lpstr>
      <vt:lpstr> THE SPARK</vt:lpstr>
      <vt:lpstr>WILHELMSHAVEN  UNREST TO MUTINY</vt:lpstr>
      <vt:lpstr>KIEL – FRIEDEN UND BROT</vt:lpstr>
      <vt:lpstr> </vt:lpstr>
      <vt:lpstr> </vt:lpstr>
      <vt:lpstr>VERSAILLES 1919</vt:lpstr>
      <vt:lpstr>THE THORNY NAVAL QUESTIONS</vt:lpstr>
      <vt:lpstr>LEAVING WILHELMSHAVEN</vt:lpstr>
      <vt:lpstr>ROSYTH</vt:lpstr>
      <vt:lpstr>THE DECISION TO SCUTTLE  </vt:lpstr>
      <vt:lpstr>THE NUMBERS</vt:lpstr>
      <vt:lpstr>THE SCUTTLE’S IMMEDIATE IMPACT</vt:lpstr>
      <vt:lpstr>FROM THE FLOW TO P.O.W.</vt:lpstr>
      <vt:lpstr>REPATRIATION 31 January, 1919 </vt:lpstr>
      <vt:lpstr>THE GREATEST SALVAGE IN HISTORY</vt:lpstr>
      <vt:lpstr>THE GREATEST SALVAGE IN HISTORY</vt:lpstr>
      <vt:lpstr>WAS IT WORTH IT? 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SCUTTLE  </dc:title>
  <dc:creator>Nicholas Jellicoe</dc:creator>
  <cp:lastModifiedBy>Nicholas Jellicoe</cp:lastModifiedBy>
  <cp:revision>315</cp:revision>
  <cp:lastPrinted>2018-11-19T14:19:13Z</cp:lastPrinted>
  <dcterms:created xsi:type="dcterms:W3CDTF">2018-07-16T08:18:48Z</dcterms:created>
  <dcterms:modified xsi:type="dcterms:W3CDTF">2019-05-16T19:38:02Z</dcterms:modified>
</cp:coreProperties>
</file>